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74" r:id="rId10"/>
    <p:sldId id="263" r:id="rId11"/>
    <p:sldId id="275" r:id="rId12"/>
    <p:sldId id="272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EDC7-D0B3-43E7-A537-10F2652FCE1E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CAF9-F903-46C8-84F3-40344669F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EDC7-D0B3-43E7-A537-10F2652FCE1E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CAF9-F903-46C8-84F3-40344669F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EDC7-D0B3-43E7-A537-10F2652FCE1E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CAF9-F903-46C8-84F3-40344669F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EDC7-D0B3-43E7-A537-10F2652FCE1E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CAF9-F903-46C8-84F3-40344669F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EDC7-D0B3-43E7-A537-10F2652FCE1E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CAF9-F903-46C8-84F3-40344669F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EDC7-D0B3-43E7-A537-10F2652FCE1E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CAF9-F903-46C8-84F3-40344669F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EDC7-D0B3-43E7-A537-10F2652FCE1E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CAF9-F903-46C8-84F3-40344669F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EDC7-D0B3-43E7-A537-10F2652FCE1E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CAF9-F903-46C8-84F3-40344669F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EDC7-D0B3-43E7-A537-10F2652FCE1E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CAF9-F903-46C8-84F3-40344669F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EDC7-D0B3-43E7-A537-10F2652FCE1E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CAF9-F903-46C8-84F3-40344669F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EDC7-D0B3-43E7-A537-10F2652FCE1E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CAF9-F903-46C8-84F3-40344669F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2EDC7-D0B3-43E7-A537-10F2652FCE1E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CCAF9-F903-46C8-84F3-40344669F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4751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43808" y="836713"/>
            <a:ext cx="5614392" cy="276373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Проект по нравственно-патриотическому </a:t>
            </a:r>
            <a:r>
              <a:rPr lang="ru-RU" dirty="0" smtClean="0"/>
              <a:t>воспитанию:</a:t>
            </a:r>
            <a:br>
              <a:rPr lang="ru-RU" dirty="0" smtClean="0"/>
            </a:b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</a:rPr>
              <a:t>«С ЧЕГО НАЧИНАЕТСЯ РОДИНА?»  </a:t>
            </a:r>
            <a:r>
              <a:rPr lang="ru-RU" sz="3600" dirty="0">
                <a:solidFill>
                  <a:srgbClr val="FF0000"/>
                </a:solidFill>
              </a:rPr>
              <a:t/>
            </a:r>
            <a:br>
              <a:rPr lang="ru-RU" sz="3600" dirty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3933056"/>
            <a:ext cx="475252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2000" b="1" dirty="0" smtClean="0">
                <a:solidFill>
                  <a:srgbClr val="002200"/>
                </a:solidFill>
              </a:rPr>
              <a:t>Вторая младшая группа, проект </a:t>
            </a:r>
            <a:r>
              <a:rPr lang="ru-RU" sz="2000" b="1" dirty="0" smtClean="0">
                <a:solidFill>
                  <a:srgbClr val="002200"/>
                </a:solidFill>
              </a:rPr>
              <a:t>подготовила </a:t>
            </a:r>
            <a:r>
              <a:rPr lang="ru-RU" sz="2000" b="1" dirty="0" smtClean="0">
                <a:solidFill>
                  <a:srgbClr val="002200"/>
                </a:solidFill>
              </a:rPr>
              <a:t>и </a:t>
            </a:r>
            <a:r>
              <a:rPr lang="ru-RU" sz="2000" b="1" dirty="0" smtClean="0">
                <a:solidFill>
                  <a:srgbClr val="002200"/>
                </a:solidFill>
              </a:rPr>
              <a:t>провел:</a:t>
            </a:r>
            <a:endParaRPr lang="ru-RU" sz="2000" b="1" dirty="0" smtClean="0">
              <a:solidFill>
                <a:srgbClr val="002200"/>
              </a:solidFill>
            </a:endParaRPr>
          </a:p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2000" b="1" dirty="0" smtClean="0">
                <a:solidFill>
                  <a:srgbClr val="002200"/>
                </a:solidFill>
              </a:rPr>
              <a:t>воспитатель </a:t>
            </a:r>
            <a:r>
              <a:rPr lang="ru-RU" sz="2000" b="1" dirty="0" smtClean="0">
                <a:solidFill>
                  <a:srgbClr val="002200"/>
                </a:solidFill>
              </a:rPr>
              <a:t>высшей квалификационной категории:</a:t>
            </a:r>
          </a:p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2000" b="1" dirty="0" err="1" smtClean="0">
                <a:solidFill>
                  <a:srgbClr val="002200"/>
                </a:solidFill>
              </a:rPr>
              <a:t>Косицына</a:t>
            </a:r>
            <a:r>
              <a:rPr lang="ru-RU" sz="2000" b="1" dirty="0" smtClean="0">
                <a:solidFill>
                  <a:srgbClr val="002200"/>
                </a:solidFill>
              </a:rPr>
              <a:t>  </a:t>
            </a:r>
            <a:r>
              <a:rPr lang="ru-RU" sz="2000" b="1" smtClean="0">
                <a:solidFill>
                  <a:srgbClr val="002200"/>
                </a:solidFill>
              </a:rPr>
              <a:t>Ольга  </a:t>
            </a:r>
            <a:r>
              <a:rPr lang="ru-RU" sz="2000" b="1" smtClean="0">
                <a:solidFill>
                  <a:srgbClr val="002200"/>
                </a:solidFill>
              </a:rPr>
              <a:t>Анатольевна</a:t>
            </a:r>
            <a:endParaRPr lang="ru-RU" sz="2000" b="1" dirty="0" smtClean="0">
              <a:solidFill>
                <a:srgbClr val="0022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4751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43808" y="908720"/>
            <a:ext cx="518457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«Наши защитники»</a:t>
            </a:r>
          </a:p>
          <a:p>
            <a:r>
              <a:rPr lang="ru-RU" dirty="0" smtClean="0"/>
              <a:t> 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*Беседа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 детьми о папе, с рассматриванием фотографий.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*Рассматривание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картины Васнецова «Три богатыря»., военные, транспорт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551837"/>
            <a:ext cx="669674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*Изготовление подарков для пап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*Рисование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«Самолеты летят».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*С/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игра «Мы солдаты»</a:t>
            </a:r>
          </a:p>
          <a:p>
            <a:r>
              <a:rPr lang="ru-RU" sz="16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Коммуникация: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Мы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поздравляем наших пап</a:t>
            </a:r>
          </a:p>
          <a:p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Худож.творчество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Летят самолёты</a:t>
            </a:r>
          </a:p>
          <a:p>
            <a:pPr fontAlgn="t"/>
            <a:r>
              <a:rPr lang="ru-RU" dirty="0" smtClean="0"/>
              <a:t>Изготовление открыток к празднику для пап и дедушек.</a:t>
            </a:r>
          </a:p>
          <a:p>
            <a:pPr fontAlgn="t"/>
            <a:r>
              <a:rPr lang="ru-RU" b="1" dirty="0" smtClean="0"/>
              <a:t>Художественная литература</a:t>
            </a:r>
            <a:endParaRPr lang="ru-RU" dirty="0" smtClean="0"/>
          </a:p>
          <a:p>
            <a:pPr fontAlgn="t"/>
            <a:r>
              <a:rPr lang="ru-RU" dirty="0" smtClean="0"/>
              <a:t>Разучивание стихов о папе, дедушке, друге</a:t>
            </a:r>
          </a:p>
          <a:p>
            <a:pPr fontAlgn="t"/>
            <a:r>
              <a:rPr lang="ru-RU" dirty="0" smtClean="0"/>
              <a:t>Раскраски с военной техникой.</a:t>
            </a:r>
          </a:p>
          <a:p>
            <a:pPr fontAlgn="t"/>
            <a:r>
              <a:rPr lang="ru-RU" b="1" dirty="0" smtClean="0"/>
              <a:t>Коммуникация: </a:t>
            </a:r>
            <a:r>
              <a:rPr lang="ru-RU" dirty="0" smtClean="0"/>
              <a:t>«Мой папа самый лучший» (по фотографиям из фотоальбома и иллюстрациям)</a:t>
            </a:r>
          </a:p>
          <a:p>
            <a:pPr fontAlgn="t"/>
            <a:r>
              <a:rPr lang="ru-RU" b="1" dirty="0" smtClean="0"/>
              <a:t>Дидактические игры</a:t>
            </a:r>
            <a:r>
              <a:rPr lang="ru-RU" dirty="0" smtClean="0"/>
              <a:t> «Собери папу на рыбалку», «Рыбалка», «Папа занимается спортом» </a:t>
            </a:r>
          </a:p>
          <a:p>
            <a:pPr fontAlgn="t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4751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836712"/>
            <a:ext cx="7056784" cy="1505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653136"/>
            <a:ext cx="58143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*Беседа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 детьми о своих мамах 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 *Изготовление подарков для мам.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 *Аппликация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«Красивое платье для мамы».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 *Разучивание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песен и стихов о мамах, бабушках.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 *С/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игра «Дочки – матери».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915816" y="836712"/>
          <a:ext cx="5184576" cy="2520280"/>
        </p:xfrm>
        <a:graphic>
          <a:graphicData uri="http://schemas.openxmlformats.org/drawingml/2006/table">
            <a:tbl>
              <a:tblPr/>
              <a:tblGrid>
                <a:gridCol w="5184576"/>
              </a:tblGrid>
              <a:tr h="2520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latin typeface="Arial" pitchFamily="34" charset="0"/>
                          <a:cs typeface="Arial" pitchFamily="34" charset="0"/>
                        </a:rPr>
                        <a:t>« Моя мама»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Дидактические </a:t>
                      </a: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игры: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«Узнай свою маму  по внешнему виду, голосу», «Собери маму на праздник»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Ряженье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«Мамин сундучок»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Рассматривание </a:t>
                      </a:r>
                      <a:r>
                        <a:rPr lang="ru-RU" sz="16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фотографий иллюстраций, книг о маме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Хороводные игры,  пальчиковые игры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 теме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Чтение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художественной литературы: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«Медвежья колыбельная»,  «Знаешь, мама, где я был?», «Волк и семеро козлят</a:t>
                      </a: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280" marR="412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4247526"/>
            <a:ext cx="66247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Коммуникация: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«Как мамочка заботится»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Познание: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«Помоги маме сделать покупки»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3501008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Arial" pitchFamily="34" charset="0"/>
                <a:ea typeface="Times New Roman"/>
                <a:cs typeface="Arial" pitchFamily="34" charset="0"/>
              </a:rPr>
              <a:t>  Лепка: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 «Для любимой мамочки испеку я прянички»</a:t>
            </a:r>
          </a:p>
          <a:p>
            <a:pPr>
              <a:spcAft>
                <a:spcPts val="0"/>
              </a:spcAft>
            </a:pPr>
            <a:r>
              <a:rPr lang="ru-RU" sz="1600" b="1" dirty="0" smtClean="0">
                <a:latin typeface="Arial" pitchFamily="34" charset="0"/>
                <a:ea typeface="Times New Roman"/>
                <a:cs typeface="Arial" pitchFamily="34" charset="0"/>
              </a:rPr>
              <a:t>  Аппликаци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я: «Бусы для мамы»</a:t>
            </a:r>
          </a:p>
          <a:p>
            <a:pPr>
              <a:spcAft>
                <a:spcPts val="0"/>
              </a:spcAft>
            </a:pPr>
            <a:r>
              <a:rPr lang="ru-RU" sz="1600" b="1" dirty="0" smtClean="0">
                <a:latin typeface="Arial" pitchFamily="34" charset="0"/>
                <a:ea typeface="Times New Roman"/>
                <a:cs typeface="Arial" pitchFamily="34" charset="0"/>
              </a:rPr>
              <a:t>  Рисование: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 «Украсим платье маме»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4751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286000" y="836711"/>
            <a:ext cx="5886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    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</a:t>
            </a:r>
          </a:p>
          <a:p>
            <a:r>
              <a:rPr lang="ru-RU" dirty="0" smtClean="0"/>
              <a:t> </a:t>
            </a:r>
          </a:p>
          <a:p>
            <a:pPr algn="ctr"/>
            <a:endParaRPr lang="ru-RU" b="1" u="sng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764704"/>
            <a:ext cx="518457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«Мой город»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*Беседа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«Город, в котором я живу».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*Рассматривание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фотографий «Наш город»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*Рисование или аппликация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«Моя улица»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*Конструирование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«Дом, в котором мы живем»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*С/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игра «Автобус»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*Встреча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 интересными людьми: библиотекарь.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15616" y="2996952"/>
            <a:ext cx="676875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*Беседы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 детьми: «Мой адрес», «Улица, на которой я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    живу.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*Рассматривание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фотографий с улицами города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*Экскурсия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 улицам, прилегающим к детскому саду.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*Встреча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 интересными людьми: учитель.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*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Изготовление  макета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«Наш город»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*Конструирование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Дом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4751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15616" y="836713"/>
            <a:ext cx="734481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                               </a:t>
            </a:r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Работа с родителями</a:t>
            </a:r>
            <a:r>
              <a:rPr lang="ru-RU" sz="2400" b="1" dirty="0" smtClean="0">
                <a:cs typeface="Times New Roman" pitchFamily="18" charset="0"/>
              </a:rPr>
              <a:t>:</a:t>
            </a:r>
            <a:endParaRPr lang="ru-RU" sz="2400" dirty="0" smtClean="0"/>
          </a:p>
          <a:p>
            <a:r>
              <a:rPr lang="ru-RU" dirty="0" smtClean="0"/>
              <a:t>                                  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*Выявление степени вовлеченности семей в            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                       образовательный процесс: анкета для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                       родителей, определяющая их  отношение к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                       патриотическому          воспитанию детей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                      *Изготовление альбома «История родного города».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*Памятка для родителей: "Известные люди о воспитании любви к Родине».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*Родительское собрание. «Воспитание патриотических чувств у дошкольников».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*Встреча с интересными людьми: повар, медсестра.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*Выставка детских работ.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*Круглый стол «Патриот воспитывается с детства».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*Изготовление фотоальбомов: «История моей семьи».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*Консультация: «Как научить детей охранять природу».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*Встреча с интересными людьми: полицейский.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*Выставка детских работ по теме «Моя семья».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*Совместный поход родителей с детьми в зимний лес.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4751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15816" y="836712"/>
            <a:ext cx="39421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*Консультация для родителей: «Воспитание любви к родному городу в семье и детском саду».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*Презентация книг, статей из газет и журналов на тему патриотического воспитания детей.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2551837"/>
            <a:ext cx="55263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*Круглый стол на тему «Прогулки с детьми по родному городу».</a:t>
            </a:r>
          </a:p>
          <a:p>
            <a:r>
              <a:rPr lang="ru-RU" dirty="0" smtClean="0"/>
              <a:t>*Привлечение родителей к созданию альбома «Наша армия родная».</a:t>
            </a:r>
          </a:p>
          <a:p>
            <a:r>
              <a:rPr lang="ru-RU" dirty="0" smtClean="0"/>
              <a:t>*Выставка детских работ на тему «Мы защитники».-*Консультация для родителей: «Совместный труд сближает взрослых и детей», «Воспитание юного патриота в семье».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*Привлечение родителей к проведению развлечения «А ну-ка девочки, а ну-ка мальчики(совместны досуг)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4751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419872" y="980728"/>
            <a:ext cx="4752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*Участие в выставке «Подарок ветерану» -совместная деятельность детей и родителей.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1628800"/>
            <a:ext cx="51125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*Участие родителей в групповых занятиях «Семейные традиции».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*Совместный поход родителей и детей на природу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СПАСИБО  ЗА  ВНИМАНИЕ  !!!!!!!!</a:t>
            </a:r>
            <a:endParaRPr lang="ru-RU" sz="20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4751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488832" cy="5256584"/>
          </a:xfrm>
        </p:spPr>
        <p:txBody>
          <a:bodyPr>
            <a:noAutofit/>
          </a:bodyPr>
          <a:lstStyle/>
          <a:p>
            <a:r>
              <a:rPr lang="ru-RU" sz="1600" b="1" i="1" u="sng" dirty="0" smtClean="0">
                <a:solidFill>
                  <a:srgbClr val="FF0000"/>
                </a:solidFill>
              </a:rPr>
              <a:t>                                                                         </a:t>
            </a:r>
            <a:br>
              <a:rPr lang="ru-RU" sz="1600" b="1" i="1" u="sng" dirty="0" smtClean="0">
                <a:solidFill>
                  <a:srgbClr val="FF0000"/>
                </a:solidFill>
              </a:rPr>
            </a:br>
            <a:r>
              <a:rPr lang="ru-RU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Проект на тему: 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«С чего начинается Родина?»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во второй младшей группе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Тип проекта: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познавательно-речевой.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ru-RU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Период выполнения проекта</a:t>
            </a:r>
            <a:r>
              <a:rPr lang="ru-RU" sz="1800" b="1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 с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01.01.2015 по 01.06.2015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(долгосрочный).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Возраст детей</a:t>
            </a: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 3-4 года.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Участники проекта: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воспитатели, дети и родители </a:t>
            </a: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младшей группы.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b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Актуальность проекта :</a:t>
            </a:r>
            <a:r>
              <a:rPr lang="ru-RU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Воспитывать патриотизм необходимо с раннего детства,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не забывая  о    том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, что патриотизм у каждого формируется индивидуально.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        Одним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из ведущих факторов формирования патриотического сознания детей является воспитание любви к самому близкому окружению ребёнка – семье, дому, детскому саду и своему городу.</a:t>
            </a:r>
            <a:br>
              <a:rPr lang="ru-RU" sz="1800" b="1" dirty="0">
                <a:latin typeface="Arial" pitchFamily="34" charset="0"/>
                <a:cs typeface="Arial" pitchFamily="34" charset="0"/>
              </a:rPr>
            </a:b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4751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43808" y="1484784"/>
            <a:ext cx="504056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2800" b="1" dirty="0" smtClean="0">
                <a:solidFill>
                  <a:srgbClr val="FF0000"/>
                </a:solidFill>
              </a:rPr>
              <a:t>                            Цель проекта:</a:t>
            </a:r>
          </a:p>
          <a:p>
            <a:pPr>
              <a:tabLst>
                <a:tab pos="457200" algn="l"/>
              </a:tabLst>
            </a:pPr>
            <a:r>
              <a:rPr lang="ru-RU" sz="2800" dirty="0" smtClean="0"/>
              <a:t>- формирование у детей нравственно – патриотических чувств;</a:t>
            </a:r>
          </a:p>
          <a:p>
            <a:pPr>
              <a:tabLst>
                <a:tab pos="457200" algn="l"/>
              </a:tabLst>
            </a:pPr>
            <a:r>
              <a:rPr lang="ru-RU" sz="2800" dirty="0" smtClean="0"/>
              <a:t>- формирование духовно – нравственного отношения к родному дому, семье, детскому саду.</a:t>
            </a:r>
          </a:p>
          <a:p>
            <a:pPr>
              <a:tabLst>
                <a:tab pos="457200" algn="l"/>
              </a:tabLst>
            </a:pPr>
            <a:endParaRPr lang="ru-RU" sz="2800" b="1" u="sng" dirty="0" smtClean="0">
              <a:solidFill>
                <a:srgbClr val="FF0000"/>
              </a:solidFill>
            </a:endParaRPr>
          </a:p>
          <a:p>
            <a:pPr>
              <a:tabLst>
                <a:tab pos="457200" algn="l"/>
              </a:tabLst>
            </a:pPr>
            <a:endParaRPr lang="ru-RU" sz="1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4751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99792" y="836712"/>
            <a:ext cx="54006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Задачи</a:t>
            </a:r>
          </a:p>
          <a:p>
            <a:pPr lvl="0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Воспитывать любовь к родному дому, семье, детскому саду.</a:t>
            </a:r>
          </a:p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*Побуждать детей к выполнению общественно значимых заданий, к добрым делам для дома, семьи, детского сада и города.</a:t>
            </a:r>
          </a:p>
          <a:p>
            <a:pPr>
              <a:defRPr/>
            </a:pPr>
            <a:endParaRPr lang="ru-RU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780928"/>
            <a:ext cx="71287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Упражнять детей в проявлении сострадания, заботливости, внимательности к родным и близким, друзьям и сверстникам, к тем, кто о них заботится.</a:t>
            </a:r>
          </a:p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*Предоставлять детям возможность разнообразно и свободно проявлять свои интересы, иметь личное время для занятий любимым делом.</a:t>
            </a:r>
          </a:p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*Соблюдать права ребёнка на игру, на досуг, на свою территорию, а также уважение права на собственность.</a:t>
            </a:r>
          </a:p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*Способствовать активному сотворчеству детей и их родителей,  делая упор на совместную деятельность дома, в детском саду.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4751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99792" y="692696"/>
            <a:ext cx="52565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tabLst>
                <a:tab pos="2222500" algn="l"/>
              </a:tabLst>
            </a:pPr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 Этапы реализации  проекта:</a:t>
            </a:r>
          </a:p>
          <a:p>
            <a:pPr eaLnBrk="0" hangingPunct="0">
              <a:tabLst>
                <a:tab pos="2222500" algn="l"/>
              </a:tabLst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 eaLnBrk="0" hangingPunct="0">
              <a:buAutoNum type="arabicPlain"/>
              <a:tabLst>
                <a:tab pos="2222500" algn="l"/>
              </a:tabLst>
            </a:pPr>
            <a:r>
              <a:rPr 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Этап-  Подготовительный</a:t>
            </a:r>
          </a:p>
          <a:p>
            <a:pPr marL="457200" indent="-457200" eaLnBrk="0" hangingPunct="0">
              <a:buAutoNum type="arabicPlain"/>
              <a:tabLst>
                <a:tab pos="2222500" algn="l"/>
              </a:tabLst>
            </a:pPr>
            <a:endParaRPr lang="ru-RU" sz="2000" dirty="0" smtClean="0"/>
          </a:p>
          <a:p>
            <a:pPr eaLnBrk="0" hangingPunct="0">
              <a:tabLst>
                <a:tab pos="2222500" algn="l"/>
              </a:tabLst>
            </a:pPr>
            <a:r>
              <a:rPr lang="ru-RU" sz="2000" dirty="0" smtClean="0">
                <a:cs typeface="Times New Roman" pitchFamily="18" charset="0"/>
              </a:rPr>
              <a:t>- Определение темы, цели, задач проекта. </a:t>
            </a:r>
            <a:endParaRPr lang="ru-RU" sz="2000" dirty="0" smtClean="0"/>
          </a:p>
          <a:p>
            <a:pPr eaLnBrk="0" hangingPunct="0">
              <a:buFontTx/>
              <a:buChar char="-"/>
              <a:tabLst>
                <a:tab pos="2222500" algn="l"/>
              </a:tabLst>
            </a:pPr>
            <a:r>
              <a:rPr lang="ru-RU" sz="2000" dirty="0" smtClean="0">
                <a:cs typeface="Times New Roman" pitchFamily="18" charset="0"/>
              </a:rPr>
              <a:t>Определение содержания работы в этом</a:t>
            </a:r>
          </a:p>
          <a:p>
            <a:pPr eaLnBrk="0" hangingPunct="0">
              <a:tabLst>
                <a:tab pos="2222500" algn="l"/>
              </a:tabLst>
            </a:pPr>
            <a:r>
              <a:rPr lang="ru-RU" sz="2000" dirty="0" smtClean="0">
                <a:cs typeface="Times New Roman" pitchFamily="18" charset="0"/>
              </a:rPr>
              <a:t> направлении</a:t>
            </a:r>
            <a:endParaRPr lang="ru-RU" sz="2000" dirty="0" smtClean="0"/>
          </a:p>
          <a:p>
            <a:pPr eaLnBrk="0" hangingPunct="0">
              <a:tabLst>
                <a:tab pos="2222500" algn="l"/>
              </a:tabLst>
            </a:pPr>
            <a:r>
              <a:rPr 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 -</a:t>
            </a:r>
            <a:r>
              <a:rPr lang="ru-RU" sz="2000" dirty="0" smtClean="0">
                <a:cs typeface="Times New Roman" pitchFamily="18" charset="0"/>
              </a:rPr>
              <a:t> Изучение уровня знаний по теме</a:t>
            </a:r>
            <a:endParaRPr lang="ru-RU" sz="2000" dirty="0" smtClean="0"/>
          </a:p>
          <a:p>
            <a:pPr eaLnBrk="0" hangingPunct="0">
              <a:tabLst>
                <a:tab pos="2222500" algn="l"/>
              </a:tabLst>
            </a:pPr>
            <a:r>
              <a:rPr 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 -</a:t>
            </a:r>
            <a:r>
              <a:rPr lang="ru-RU" sz="2000" dirty="0" smtClean="0">
                <a:cs typeface="Times New Roman" pitchFamily="18" charset="0"/>
              </a:rPr>
              <a:t> Подбор методической литературы</a:t>
            </a:r>
            <a:endParaRPr lang="ru-RU" sz="2000" dirty="0" smtClean="0"/>
          </a:p>
          <a:p>
            <a:pPr eaLnBrk="0" hangingPunct="0">
              <a:tabLst>
                <a:tab pos="2222500" algn="l"/>
              </a:tabLst>
            </a:pPr>
            <a:r>
              <a:rPr 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 -  </a:t>
            </a:r>
            <a:r>
              <a:rPr lang="ru-RU" sz="2000" dirty="0" smtClean="0">
                <a:cs typeface="Times New Roman" pitchFamily="18" charset="0"/>
              </a:rPr>
              <a:t>Подбор художественной литературы</a:t>
            </a:r>
            <a:endParaRPr lang="ru-RU" sz="2000" dirty="0" smtClean="0"/>
          </a:p>
          <a:p>
            <a:pPr eaLnBrk="0" hangingPunct="0">
              <a:tabLst>
                <a:tab pos="2222500" algn="l"/>
              </a:tabLst>
            </a:pPr>
            <a:r>
              <a:rPr lang="ru-RU" sz="2000" dirty="0" smtClean="0">
                <a:cs typeface="Times New Roman" pitchFamily="18" charset="0"/>
              </a:rPr>
              <a:t> -Изготовление  и  подбор  дидактических     пособий по теме</a:t>
            </a:r>
            <a:endParaRPr lang="ru-RU" sz="2000" dirty="0" smtClean="0"/>
          </a:p>
          <a:p>
            <a:pPr eaLnBrk="0" hangingPunct="0">
              <a:tabLst>
                <a:tab pos="2222500" algn="l"/>
              </a:tabLst>
            </a:pPr>
            <a:r>
              <a:rPr lang="ru-RU" sz="2000" dirty="0" smtClean="0">
                <a:cs typeface="Times New Roman" pitchFamily="18" charset="0"/>
              </a:rPr>
              <a:t> - Написание конспектов занятий</a:t>
            </a:r>
          </a:p>
          <a:p>
            <a:pPr eaLnBrk="0" hangingPunct="0">
              <a:tabLst>
                <a:tab pos="2222500" algn="l"/>
              </a:tabLst>
            </a:pPr>
            <a:endParaRPr lang="ru-RU" sz="2000" dirty="0" smtClean="0">
              <a:cs typeface="Times New Roman" pitchFamily="18" charset="0"/>
            </a:endParaRPr>
          </a:p>
          <a:p>
            <a:pPr eaLnBrk="0" hangingPunct="0">
              <a:buFontTx/>
              <a:buChar char="-"/>
              <a:tabLst>
                <a:tab pos="2222500" algn="l"/>
              </a:tabLst>
            </a:pPr>
            <a:r>
              <a:rPr 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2  Этап-   Основной- практический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4751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836712"/>
            <a:ext cx="7056784" cy="20005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u="sng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Выполнение проекта.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План    работы   по    нравственно-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патриотическому   воспитанию.</a:t>
            </a:r>
          </a:p>
          <a:p>
            <a:endParaRPr lang="ru-RU" dirty="0" smtClean="0"/>
          </a:p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                              «Мой любимый детский сад»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                      *Экскурсия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 детскому саду и знакомство  с трудом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                     сотрудников.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*Беседы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«Моя группа», «Мои друзья».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Изготовление поделок из природного материала.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*Заучивание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потешек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*С/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игра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«Детский сад», Семья»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Конструирование: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«Диванчик для матрёшек»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Коммуникация: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«Мой друг, моя подружка»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Совместная деятельность взрослого и детей  в режимных моментах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Дидактические игры: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«Подбери бантик девочке», «Одень куклу Мишу»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Театр игрушек: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«Теремок».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Решение проблемных ситуаций: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«Помирились»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4751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836712"/>
            <a:ext cx="7056784" cy="1505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620688"/>
            <a:ext cx="496855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Чтение художественной литературы: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Э.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Мошковская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«Митя – сам»,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А.Барто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«Игрушки»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Музыкально-дидактическая игра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«Чей голосок»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Лепка: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«Угощение для подружки, дружка»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Аппликация: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«К нам гости идут»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Совместное изготовление панно: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«Наши дружные ладошки»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3068960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«Моя семья»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*Рассказы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детей о членах своей семьи.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*Выставка семейных фотоальбомов.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*С/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игра «Семья»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*Заучивание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потешки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«Расти коса до пояса»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*Беседа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«Что значит любить родителей?»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 «Каждый при деле» - домашние обязанности членов семьи.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Разыгрывание ситуаций: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«Как поднять настроение маме?», «Праздник в семье», «Вечер в семье».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*Заучивание стихотворений 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потешек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о зиме.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4751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771800" y="764705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2348880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789040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 </a:t>
            </a: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627784" y="555005"/>
            <a:ext cx="561662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Дидактические игры: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«Кукла заболела», «Кто о нас заботится»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Театрализованная игра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«Сказка о глупом мышонке»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Беседы: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«Кто о нас заботится?», «Мой папа (дедушка) умеет все»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Дидактическая игра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«Расскажи, кому нужен этот предмет»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Наблюдения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деятельностью взрослых людей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 проблемных ситуаций: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«Машина сломалась»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Эксперименты: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«Пластилиновые брусочки»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Конструирование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«Мебель для кукольного дома», «Наша машина».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Чтение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стихотворений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Э.Мошковской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Обсуждение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поступков  литературных героев по отношению друг к другу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Музыкально – дидактические игры: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«Угадай, на каком инструменте играет папа (мама)?»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Лепка: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«Украсим торт ко дню рождения»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Аппликация: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«Друзья вагончики»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Рисование: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«Цветы на моем окне»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4751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836712"/>
            <a:ext cx="7056784" cy="1505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836712"/>
            <a:ext cx="525658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     «Мои друзья»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Беседы с детьми: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«Мои друзья», «С кем я дружу».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*Игры: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«Ласковые слова», «Назови ласково».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Разыгрывание ситуаций: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«Ссора», «Как помириться?»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*Чтение и разучивание стихов о дружбе.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71600" y="2694388"/>
            <a:ext cx="68407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Дидактические игры: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«Дети на прогулке», «Сложи узор», «Подбери подарок Тане (Ване)»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Беседа: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«Наши праздники»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Отгадывание загадок: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игрушки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Экскурсии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детскому саду, по участку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 проблемных ситуаций: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«Ссора», «Мальчик обидел девочку».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Моделирование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интерьера комнаты для кукол, костюма для плоскостной куклы (девочки), машины и другого транспорта (мальчики).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Слушание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музыкальных произведений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исполнение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песен о дружбе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Лепка: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«Подарки другу (подружке)»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Аппликация: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«В детский сад привезли игрушки, расставь их в шкафы» (коллективная), «Красивые салфетки на стол»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1314</Words>
  <Application>Microsoft Office PowerPoint</Application>
  <PresentationFormat>Экран (4:3)</PresentationFormat>
  <Paragraphs>420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Проект по нравственно-патриотическому воспитанию:  «С ЧЕГО НАЧИНАЕТСЯ РОДИНА?»   </vt:lpstr>
      <vt:lpstr>                                                                                                          Проект на тему: «С чего начинается Родина?»      во второй младшей группе                   Тип проекта: познавательно-речевой.                              Период выполнения проекта: с 01.01.2015 по 01.06.2015  (долгосрочный). Возраст детей: 3-4 года.     Участники проекта: воспитатели, дети и родители II младшей группы.       Актуальность проекта :         Воспитывать патриотизм необходимо с раннего детства, не забывая  о    том, что патриотизм у каждого формируется индивидуально.          Одним из ведущих факторов формирования патриотического сознания детей является воспитание любви к самому близкому окружению ребёнка – семье, дому, детскому саду и своему городу.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16</cp:revision>
  <dcterms:created xsi:type="dcterms:W3CDTF">2015-02-12T17:38:49Z</dcterms:created>
  <dcterms:modified xsi:type="dcterms:W3CDTF">2015-08-23T08:51:39Z</dcterms:modified>
</cp:coreProperties>
</file>